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+mn-ea"/>
        <a:cs typeface="Lucida Sans Unicode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+mn-ea"/>
        <a:cs typeface="Lucida Sans Unicode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+mn-ea"/>
        <a:cs typeface="Lucida Sans Unicode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+mn-ea"/>
        <a:cs typeface="Lucida Sans Unicode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5450" cy="45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1138" algn="r" eaLnBrk="1" hangingPunct="1"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6" name="Rectangle 7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8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1138" algn="r" eaLnBrk="1" hangingPunct="1"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52DC7353-6372-4291-B7BA-9FD9DC19C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0B3FF67-22E4-42FF-901A-CEC86D379A0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43274FF-5DE3-4D9F-9BB0-8E90477D0A8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02E68C1-F377-4114-A8C8-90680147F8F1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7C10CE0-36C1-4BAA-9365-4BFBA0D6AA7F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FC920A6-2C53-4BEE-B56F-46933C0C59B0}" type="slidenum">
              <a:rPr 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638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C17E070-55A2-44AC-80DA-75E5C01FB66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AE70F45-244C-4C8E-A014-90D289F71E0C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9D92D7C-8641-49AC-ACF7-BC40BD59BB7A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E4D99-AFAD-4B5D-A8DC-CCE9621B3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239DA-949B-4A4F-9408-DEC1A5F90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704850"/>
            <a:ext cx="2055812" cy="5613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5038" cy="5613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57C1D-5B73-45B9-B2A4-0F0592721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99C51-C467-4D55-8B10-5DB84F252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ECD4D-B197-414D-9622-DCAB9FDCA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ACFF7-3215-4351-9882-CE09E46D9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0E6B4-0A41-4159-ACEA-4CA9E20E0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CF03E-2C8E-44B6-B578-B9F5A268C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3892-2EE3-404B-8EA5-71EAAC930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3D3CB-93E9-419E-8C45-765AB4493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3D8AB-0FF1-45A3-A6BC-F742D6303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30375-0B0B-4878-9232-03A6A25E9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C524E-D8C3-44DE-A562-74BC017D4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DC938-5898-4993-8CF2-21B77477F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704850"/>
            <a:ext cx="2055812" cy="5613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5038" cy="5613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9B7CD-AF96-4848-8225-BC75171FA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24A29-FD79-4F7A-A6A1-3E2035C06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A1796-E66B-44BB-A09E-B084C83B4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B3349-EE8B-4292-8096-401E657DA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6B58-859A-497B-8D20-9A9EA97C4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7C144-5898-4017-9072-B9307BDD8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4D541-1C6A-4B8D-9528-CC9F13902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688-333B-4234-B031-1E838EA50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9D649-2C04-4AD2-8460-8EDDB2C07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43E5E-16CB-4304-9A55-0CF7BA0E3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51B3A-6A37-45B9-B39C-C463CD28B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F7F01-1498-43FE-B216-0C8650659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704850"/>
            <a:ext cx="2055812" cy="5613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5038" cy="5613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21CEF-3095-432E-ADAC-AF5730BD7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35FAC-46D3-4F83-92BC-B987E29AD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E9D3-9C15-43AF-B72C-BDD64F6A4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D089D-B0CA-4F19-9186-270682867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8D6A3-05F4-41D5-9831-D9F2743D1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878A-4318-4D05-B171-6B766616D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CE4BC-8E4A-45F7-B7D5-390E18731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D115B-187B-46DE-A290-8851A5682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27E11-D8A4-4165-AC45-B7D561AFF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15329-1C25-4583-91A1-C7E089E2E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4E188-AD01-4215-A676-A46E34A84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C19AF-1DB0-4520-A70A-C7C4B4A99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704850"/>
            <a:ext cx="2055812" cy="5613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5038" cy="5613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16109-7D5D-418F-B29C-9237B1683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C77F5-739A-4472-B268-9DAB4417C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77E6-AB41-4672-8E12-4DA3C0BC8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7CE0A-9DFF-4D30-8FAD-E8D5DDB73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71D35-5C3F-4E8B-8BB9-40E4775E1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4706-187F-4426-B074-55B42621D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G13" fmla="+- 8 0 0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8999"/>
                </a:srgbClr>
              </a:gs>
              <a:gs pos="100000">
                <a:srgbClr val="00EBF8">
                  <a:alpha val="59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35517 25856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8999"/>
                </a:srgbClr>
              </a:gs>
              <a:gs pos="100000">
                <a:srgbClr val="009BE5">
                  <a:alpha val="34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3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3250" cy="438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55650" cy="358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C8B5FE2-DC84-4F2E-86BD-7042F0985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8"/>
          <p:cNvGrpSpPr>
            <a:grpSpLocks/>
          </p:cNvGrpSpPr>
          <p:nvPr/>
        </p:nvGrpSpPr>
        <p:grpSpPr bwMode="auto">
          <a:xfrm>
            <a:off x="-19050" y="203200"/>
            <a:ext cx="9174163" cy="641350"/>
            <a:chOff x="-12" y="128"/>
            <a:chExt cx="5779" cy="404"/>
          </a:xfrm>
        </p:grpSpPr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-12" y="128"/>
              <a:ext cx="5764" cy="404"/>
              <a:chOff x="-12" y="128"/>
              <a:chExt cx="5764" cy="404"/>
            </a:xfrm>
          </p:grpSpPr>
          <p:pic>
            <p:nvPicPr>
              <p:cNvPr id="3" name="Picture 10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2" y="128"/>
                <a:ext cx="5750" cy="4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4" name="Text Box 11"/>
              <p:cNvSpPr txBox="1">
                <a:spLocks noChangeArrowheads="1"/>
              </p:cNvSpPr>
              <p:nvPr/>
            </p:nvSpPr>
            <p:spPr bwMode="auto">
              <a:xfrm rot="21420000">
                <a:off x="-12" y="302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-12" y="156"/>
              <a:ext cx="5779" cy="350"/>
              <a:chOff x="-12" y="156"/>
              <a:chExt cx="5779" cy="350"/>
            </a:xfrm>
          </p:grpSpPr>
          <p:pic>
            <p:nvPicPr>
              <p:cNvPr id="1036" name="Picture 13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-2" y="156"/>
                <a:ext cx="5769" cy="3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 rot="21420000">
                <a:off x="-12" y="330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G13" fmla="+- 8 0 0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8999"/>
                </a:srgbClr>
              </a:gs>
              <a:gs pos="100000">
                <a:srgbClr val="00EBF8">
                  <a:alpha val="59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35517 25856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8999"/>
                </a:srgbClr>
              </a:gs>
              <a:gs pos="100000">
                <a:srgbClr val="009BE5">
                  <a:alpha val="34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-19050" y="203200"/>
            <a:ext cx="9174163" cy="641350"/>
            <a:chOff x="-12" y="128"/>
            <a:chExt cx="5779" cy="404"/>
          </a:xfrm>
        </p:grpSpPr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-12" y="128"/>
              <a:ext cx="5764" cy="404"/>
              <a:chOff x="-12" y="128"/>
              <a:chExt cx="5764" cy="404"/>
            </a:xfrm>
          </p:grpSpPr>
          <p:pic>
            <p:nvPicPr>
              <p:cNvPr id="2" name="Picture 5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2" y="128"/>
                <a:ext cx="5750" cy="4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" name="Text Box 6"/>
              <p:cNvSpPr txBox="1">
                <a:spLocks noChangeArrowheads="1"/>
              </p:cNvSpPr>
              <p:nvPr/>
            </p:nvSpPr>
            <p:spPr bwMode="auto">
              <a:xfrm rot="21420000">
                <a:off x="-12" y="302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9" name="Group 7"/>
            <p:cNvGrpSpPr>
              <a:grpSpLocks/>
            </p:cNvGrpSpPr>
            <p:nvPr/>
          </p:nvGrpSpPr>
          <p:grpSpPr bwMode="auto">
            <a:xfrm>
              <a:off x="-12" y="156"/>
              <a:ext cx="5779" cy="350"/>
              <a:chOff x="-12" y="156"/>
              <a:chExt cx="5779" cy="350"/>
            </a:xfrm>
          </p:grpSpPr>
          <p:pic>
            <p:nvPicPr>
              <p:cNvPr id="4" name="Picture 8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-2" y="156"/>
                <a:ext cx="5769" cy="3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057" name="Text Box 9"/>
              <p:cNvSpPr txBox="1">
                <a:spLocks noChangeArrowheads="1"/>
              </p:cNvSpPr>
              <p:nvPr/>
            </p:nvSpPr>
            <p:spPr bwMode="auto">
              <a:xfrm rot="21420000">
                <a:off x="-12" y="330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3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3250" cy="438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55650" cy="358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1EAEE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641BF06-7C9C-4A21-9B4D-A0C15F230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G13" fmla="+- 8 0 0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8999"/>
                </a:srgbClr>
              </a:gs>
              <a:gs pos="100000">
                <a:srgbClr val="00EBF8">
                  <a:alpha val="59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4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35517 25856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8999"/>
                </a:srgbClr>
              </a:gs>
              <a:gs pos="100000">
                <a:srgbClr val="009BE5">
                  <a:alpha val="34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-19050" y="203200"/>
            <a:ext cx="9174163" cy="641350"/>
            <a:chOff x="-12" y="128"/>
            <a:chExt cx="5779" cy="404"/>
          </a:xfrm>
        </p:grpSpPr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-12" y="128"/>
              <a:ext cx="5764" cy="404"/>
              <a:chOff x="-12" y="128"/>
              <a:chExt cx="5764" cy="404"/>
            </a:xfrm>
          </p:grpSpPr>
          <p:pic>
            <p:nvPicPr>
              <p:cNvPr id="2" name="Picture 5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2" y="128"/>
                <a:ext cx="5750" cy="4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" name="Text Box 6"/>
              <p:cNvSpPr txBox="1">
                <a:spLocks noChangeArrowheads="1"/>
              </p:cNvSpPr>
              <p:nvPr/>
            </p:nvSpPr>
            <p:spPr bwMode="auto">
              <a:xfrm rot="21420000">
                <a:off x="-12" y="302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3" name="Group 7"/>
            <p:cNvGrpSpPr>
              <a:grpSpLocks/>
            </p:cNvGrpSpPr>
            <p:nvPr/>
          </p:nvGrpSpPr>
          <p:grpSpPr bwMode="auto">
            <a:xfrm>
              <a:off x="-12" y="156"/>
              <a:ext cx="5779" cy="350"/>
              <a:chOff x="-12" y="156"/>
              <a:chExt cx="5779" cy="350"/>
            </a:xfrm>
          </p:grpSpPr>
          <p:pic>
            <p:nvPicPr>
              <p:cNvPr id="4" name="Picture 8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-2" y="156"/>
                <a:ext cx="5769" cy="3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081" name="Text Box 9"/>
              <p:cNvSpPr txBox="1">
                <a:spLocks noChangeArrowheads="1"/>
              </p:cNvSpPr>
              <p:nvPr/>
            </p:nvSpPr>
            <p:spPr bwMode="auto">
              <a:xfrm rot="21420000">
                <a:off x="-12" y="330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07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3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3250" cy="438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55650" cy="358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1EAEE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4E5F8510-B042-4B4A-B034-9D9F1D005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DBF5F9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Freeform 1"/>
          <p:cNvSpPr>
            <a:spLocks noChangeArrowheads="1"/>
          </p:cNvSpPr>
          <p:nvPr/>
        </p:nvSpPr>
        <p:spPr bwMode="auto">
          <a:xfrm rot="420000" flipV="1">
            <a:off x="3163888" y="1108075"/>
            <a:ext cx="5257800" cy="411480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51506 0 0"/>
              <a:gd name="G5" fmla="+- 1 0 0"/>
              <a:gd name="G6" fmla="+- 1 0 0"/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240" cap="rnd">
            <a:solidFill>
              <a:srgbClr val="C0C0C0"/>
            </a:solidFill>
            <a:round/>
            <a:headEnd/>
            <a:tailEnd/>
          </a:ln>
          <a:effectLst>
            <a:outerShdw dist="153753" dir="27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 rot="420000" flipV="1">
            <a:off x="7997825" y="5359400"/>
            <a:ext cx="155575" cy="155575"/>
          </a:xfrm>
          <a:prstGeom prst="rtTriangle">
            <a:avLst/>
          </a:prstGeom>
          <a:solidFill>
            <a:srgbClr val="FFFFFF"/>
          </a:solidFill>
          <a:ln w="12600" cap="sq">
            <a:solidFill>
              <a:srgbClr val="FFFFFF"/>
            </a:solidFill>
            <a:bevel/>
            <a:headEnd/>
            <a:tailEnd/>
          </a:ln>
          <a:effectLst>
            <a:outerShdw dist="6194" dir="12932261" algn="ctr" rotWithShape="0">
              <a:srgbClr val="000000">
                <a:alpha val="4702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9" name="Freeform 3"/>
          <p:cNvSpPr>
            <a:spLocks noChangeArrowheads="1"/>
          </p:cNvSpPr>
          <p:nvPr/>
        </p:nvSpPr>
        <p:spPr bwMode="auto">
          <a:xfrm flipV="1">
            <a:off x="-9525" y="5815013"/>
            <a:ext cx="9163050" cy="1041400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G13" fmla="+- 8 0 0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8999"/>
                </a:srgbClr>
              </a:gs>
              <a:gs pos="100000">
                <a:srgbClr val="00EBF8">
                  <a:alpha val="59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 flipV="1">
            <a:off x="4381500" y="6218238"/>
            <a:ext cx="4762500" cy="638175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35517 25856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8999"/>
                </a:srgbClr>
              </a:gs>
              <a:gs pos="100000">
                <a:srgbClr val="009BE5">
                  <a:alpha val="34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3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3250" cy="438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077200" y="6356350"/>
            <a:ext cx="603250" cy="358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defRPr sz="1200">
                <a:solidFill>
                  <a:srgbClr val="045C75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FFDBEF2D-2652-406E-96E4-3F3335AA3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4617B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382000" cy="155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4617B"/>
                </a:solidFill>
                <a:latin typeface="Arial" charset="0"/>
              </a:rPr>
              <a:t>Потребность ОУ - становление позиции тьютора (наставника)- обусловлена задачами модернизации, направленными на изменение практики педагогов за счет индивидуализации образования.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2133600"/>
            <a:ext cx="8229600" cy="399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66700" algn="ctr" eaLnBrk="1" hangingPunct="1">
              <a:spcBef>
                <a:spcPts val="600"/>
              </a:spcBef>
              <a:buClrTx/>
              <a:buSzPct val="95000"/>
              <a:buFontTx/>
              <a:buNone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r>
              <a:rPr lang="ru-RU" sz="2400">
                <a:solidFill>
                  <a:srgbClr val="04617B"/>
                </a:solidFill>
                <a:latin typeface="Arial" charset="0"/>
              </a:rPr>
              <a:t>Достижение современного качества образования  реально, если педагог станет субъектом своего профессионального образования и своей деятельности. </a:t>
            </a:r>
          </a:p>
          <a:p>
            <a:pPr marL="273050" indent="-266700" algn="ctr" eaLnBrk="1" hangingPunct="1">
              <a:spcBef>
                <a:spcPts val="600"/>
              </a:spcBef>
              <a:buClrTx/>
              <a:buSzPct val="95000"/>
              <a:buFontTx/>
              <a:buNone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endParaRPr lang="ru-RU" sz="2400">
              <a:solidFill>
                <a:srgbClr val="04617B"/>
              </a:solidFill>
              <a:latin typeface="Arial" charset="0"/>
            </a:endParaRPr>
          </a:p>
          <a:p>
            <a:pPr marL="273050" indent="-266700" algn="ctr" eaLnBrk="1" hangingPunct="1">
              <a:spcBef>
                <a:spcPts val="600"/>
              </a:spcBef>
              <a:buClrTx/>
              <a:buSzPct val="95000"/>
              <a:buFontTx/>
              <a:buNone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r>
              <a:rPr lang="ru-RU" sz="2400">
                <a:solidFill>
                  <a:srgbClr val="04617B"/>
                </a:solidFill>
                <a:latin typeface="Arial" charset="0"/>
              </a:rPr>
              <a:t>Новая технология профессионализации педагога  -сопровождение профессионального </a:t>
            </a:r>
          </a:p>
          <a:p>
            <a:pPr marL="273050" indent="-266700" algn="ctr" eaLnBrk="1" hangingPunct="1">
              <a:spcBef>
                <a:spcPts val="600"/>
              </a:spcBef>
              <a:buClrTx/>
              <a:buSzPct val="95000"/>
              <a:buFontTx/>
              <a:buNone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r>
              <a:rPr lang="ru-RU" sz="2400">
                <a:solidFill>
                  <a:srgbClr val="04617B"/>
                </a:solidFill>
                <a:latin typeface="Arial" charset="0"/>
              </a:rPr>
              <a:t>образования педагогов.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90500" y="393700"/>
            <a:ext cx="8788400" cy="5737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66700" eaLnBrk="1" hangingPunct="1">
              <a:spcBef>
                <a:spcPts val="500"/>
              </a:spcBef>
              <a:buClrTx/>
              <a:buSzPct val="95000"/>
              <a:buFontTx/>
              <a:buNone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/>
            </a:pPr>
            <a:endParaRPr lang="ru-RU" sz="2000" i="1" u="sng">
              <a:solidFill>
                <a:srgbClr val="04617B"/>
              </a:solidFill>
              <a:latin typeface="Calibri" pitchFamily="32" charset="0"/>
            </a:endParaRPr>
          </a:p>
          <a:p>
            <a:pPr marL="266700" indent="-261938">
              <a:spcBef>
                <a:spcPts val="600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/>
            </a:pPr>
            <a:r>
              <a:rPr lang="ru-RU" sz="2400" i="1" u="sng">
                <a:solidFill>
                  <a:srgbClr val="04617B"/>
                </a:solidFill>
                <a:latin typeface="Calibri" pitchFamily="32" charset="0"/>
              </a:rPr>
              <a:t>Профессиональное образование </a:t>
            </a:r>
            <a:r>
              <a:rPr lang="ru-RU" sz="2400" i="1">
                <a:solidFill>
                  <a:srgbClr val="04617B"/>
                </a:solidFill>
                <a:latin typeface="Calibri" pitchFamily="32" charset="0"/>
              </a:rPr>
              <a:t>- такой процесс,  когда человек осознаёт проблему своей производственной деятельности, ставит перед собой образовательную  задачу и программирует действия по её реализации. Сопровождение на этом этапе заключается в организации рефлексивного анализа практики, выделения проблем профессиональной деятельности и целеполагания. Результатом этого этапа может быть индивидуальная программа профессионального движения человека.</a:t>
            </a:r>
          </a:p>
          <a:p>
            <a:pPr marL="266700" indent="-261938" eaLnBrk="1" hangingPunct="1">
              <a:spcBef>
                <a:spcPts val="600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/>
            </a:pPr>
            <a:r>
              <a:rPr lang="ru-RU" sz="2400" i="1" u="sng">
                <a:solidFill>
                  <a:srgbClr val="04617B"/>
                </a:solidFill>
                <a:latin typeface="Calibri" pitchFamily="32" charset="0"/>
              </a:rPr>
              <a:t>Профессиональное развитие </a:t>
            </a:r>
            <a:r>
              <a:rPr lang="ru-RU" sz="2400" i="1">
                <a:solidFill>
                  <a:srgbClr val="04617B"/>
                </a:solidFill>
                <a:latin typeface="Calibri" pitchFamily="32" charset="0"/>
              </a:rPr>
              <a:t>означает саморазвитие, т.е. развитие человеком своей собственной самости в профессии (себя как профессионала).</a:t>
            </a:r>
          </a:p>
          <a:p>
            <a:pPr marL="271463" indent="-266700" eaLnBrk="1" hangingPunct="1">
              <a:spcBef>
                <a:spcPts val="600"/>
              </a:spcBef>
              <a:buClrTx/>
              <a:buSzPct val="95000"/>
              <a:buFontTx/>
              <a:buNone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/>
            </a:pPr>
            <a:endParaRPr lang="ru-RU" sz="2400" i="1">
              <a:solidFill>
                <a:srgbClr val="04617B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1143000"/>
          </a:xfrm>
        </p:spPr>
        <p:txBody>
          <a:bodyPr tIns="4572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i="1" u="sng" smtClean="0"/>
              <a:t>Деятельность тьютора (наставника)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63700"/>
            <a:ext cx="8229600" cy="4660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266700" indent="-266700" eaLnBrk="1" hangingPunct="1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r>
              <a:rPr lang="ru-RU" sz="2000">
                <a:solidFill>
                  <a:srgbClr val="000000"/>
                </a:solidFill>
                <a:latin typeface="Constantia" pitchFamily="16" charset="0"/>
              </a:rPr>
              <a:t> </a:t>
            </a:r>
            <a:r>
              <a:rPr lang="ru-RU" sz="3100">
                <a:solidFill>
                  <a:srgbClr val="04617B"/>
                </a:solidFill>
                <a:latin typeface="Calibri" pitchFamily="32" charset="0"/>
              </a:rPr>
              <a:t>организует выявление образовательных потребностей, возможностей педагога; рефлексию педагога;</a:t>
            </a:r>
          </a:p>
          <a:p>
            <a:pPr marL="266700" indent="-266700" eaLnBrk="1" hangingPunct="1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r>
              <a:rPr lang="ru-RU" sz="3100">
                <a:solidFill>
                  <a:srgbClr val="04617B"/>
                </a:solidFill>
                <a:latin typeface="Calibri" pitchFamily="32" charset="0"/>
              </a:rPr>
              <a:t>организует составление индивидуальных образовательных программ педагогами;</a:t>
            </a:r>
          </a:p>
          <a:p>
            <a:pPr marL="266700" indent="-266700" eaLnBrk="1" hangingPunct="1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r>
              <a:rPr lang="ru-RU" sz="3100">
                <a:solidFill>
                  <a:srgbClr val="04617B"/>
                </a:solidFill>
                <a:latin typeface="Calibri" pitchFamily="32" charset="0"/>
              </a:rPr>
              <a:t>обеспечивает проведение профессиональных проб, тренингов и стажировок; </a:t>
            </a:r>
          </a:p>
          <a:p>
            <a:pPr marL="266700" indent="-266700" eaLnBrk="1" hangingPunct="1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r>
              <a:rPr lang="ru-RU" sz="3100">
                <a:solidFill>
                  <a:srgbClr val="04617B"/>
                </a:solidFill>
                <a:latin typeface="Calibri" pitchFamily="32" charset="0"/>
              </a:rPr>
              <a:t>создаёт и обустраивает места позиционирования;</a:t>
            </a:r>
          </a:p>
          <a:p>
            <a:pPr marL="266700" indent="-266700" eaLnBrk="1" hangingPunct="1">
              <a:lnSpc>
                <a:spcPct val="80000"/>
              </a:lnSpc>
              <a:spcBef>
                <a:spcPts val="775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r>
              <a:rPr lang="ru-RU" sz="3100">
                <a:solidFill>
                  <a:srgbClr val="04617B"/>
                </a:solidFill>
                <a:latin typeface="Calibri" pitchFamily="32" charset="0"/>
              </a:rPr>
              <a:t>организует коррекцию индивидуальных образовательных программ.</a:t>
            </a:r>
          </a:p>
          <a:p>
            <a:pPr marL="271463" indent="-266700" eaLnBrk="1" hangingPunct="1">
              <a:lnSpc>
                <a:spcPct val="80000"/>
              </a:lnSpc>
              <a:spcBef>
                <a:spcPts val="775"/>
              </a:spcBef>
              <a:buClrTx/>
              <a:buSzPct val="95000"/>
              <a:buFontTx/>
              <a:buNone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ru-RU" sz="3100">
              <a:solidFill>
                <a:srgbClr val="04617B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1908175" y="5661025"/>
            <a:ext cx="5283200" cy="792163"/>
          </a:xfrm>
          <a:prstGeom prst="roundRect">
            <a:avLst>
              <a:gd name="adj" fmla="val 16667"/>
            </a:avLst>
          </a:prstGeom>
          <a:solidFill>
            <a:srgbClr val="134A87"/>
          </a:solidFill>
          <a:ln w="38160" cap="sq">
            <a:solidFill>
              <a:srgbClr val="1F497D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</a:rPr>
              <a:t>АДМИНИСТРАЦИЯ ОУ</a:t>
            </a:r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250825" y="3429000"/>
            <a:ext cx="8636000" cy="1493838"/>
            <a:chOff x="158" y="2160"/>
            <a:chExt cx="5440" cy="941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>
              <a:off x="158" y="2160"/>
              <a:ext cx="5440" cy="9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ru-RU" b="1">
                  <a:solidFill>
                    <a:srgbClr val="134A87"/>
                  </a:solidFill>
                </a:rPr>
                <a:t>Сопровождение как процесс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 b="1">
                <a:solidFill>
                  <a:srgbClr val="134A87"/>
                </a:solidFill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216" name="AutoShape 4"/>
            <p:cNvSpPr>
              <a:spLocks noChangeArrowheads="1"/>
            </p:cNvSpPr>
            <p:nvPr/>
          </p:nvSpPr>
          <p:spPr bwMode="auto">
            <a:xfrm>
              <a:off x="4385" y="2531"/>
              <a:ext cx="1091" cy="4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Сопровождение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практикования</a:t>
              </a:r>
            </a:p>
          </p:txBody>
        </p:sp>
        <p:sp>
          <p:nvSpPr>
            <p:cNvPr id="8217" name="AutoShape 5"/>
            <p:cNvSpPr>
              <a:spLocks noChangeArrowheads="1"/>
            </p:cNvSpPr>
            <p:nvPr/>
          </p:nvSpPr>
          <p:spPr bwMode="auto">
            <a:xfrm>
              <a:off x="3058" y="2531"/>
              <a:ext cx="1072" cy="4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Проба 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педагогического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действия</a:t>
              </a:r>
            </a:p>
          </p:txBody>
        </p:sp>
        <p:sp>
          <p:nvSpPr>
            <p:cNvPr id="8218" name="AutoShape 6"/>
            <p:cNvSpPr>
              <a:spLocks noChangeArrowheads="1"/>
            </p:cNvSpPr>
            <p:nvPr/>
          </p:nvSpPr>
          <p:spPr bwMode="auto">
            <a:xfrm>
              <a:off x="1669" y="2531"/>
              <a:ext cx="1105" cy="4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Сопровождение 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реализации ИОП</a:t>
              </a:r>
            </a:p>
          </p:txBody>
        </p:sp>
        <p:sp>
          <p:nvSpPr>
            <p:cNvPr id="8219" name="AutoShape 7"/>
            <p:cNvSpPr>
              <a:spLocks noChangeArrowheads="1"/>
            </p:cNvSpPr>
            <p:nvPr/>
          </p:nvSpPr>
          <p:spPr bwMode="auto">
            <a:xfrm>
              <a:off x="277" y="2531"/>
              <a:ext cx="1105" cy="4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Сопровождение 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самоопределения 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педагогов</a:t>
              </a:r>
            </a:p>
          </p:txBody>
        </p:sp>
      </p:grp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431800" y="188913"/>
            <a:ext cx="8461375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ru-RU" sz="1400">
                <a:solidFill>
                  <a:schemeClr val="tx1"/>
                </a:solidFill>
              </a:rPr>
              <a:t>Модель тьюторского сопровождения                                      Утверждаю:</a:t>
            </a:r>
          </a:p>
          <a:p>
            <a:pPr algn="r"/>
            <a:r>
              <a:rPr lang="ru-RU" sz="1400">
                <a:solidFill>
                  <a:schemeClr val="tx1"/>
                </a:solidFill>
              </a:rPr>
              <a:t>профессионального становления молодых                              Директор МАОУ СШ №115</a:t>
            </a:r>
          </a:p>
          <a:p>
            <a:pPr algn="r"/>
            <a:r>
              <a:rPr lang="ru-RU" sz="1400">
                <a:solidFill>
                  <a:schemeClr val="tx1"/>
                </a:solidFill>
              </a:rPr>
              <a:t> и малоопытных педагогов СШ №115                                      Ахметгалиев Д.Э. </a:t>
            </a:r>
          </a:p>
          <a:p>
            <a:pPr algn="r"/>
            <a:endParaRPr lang="ru-RU" sz="1400">
              <a:solidFill>
                <a:schemeClr val="tx1"/>
              </a:solidFill>
            </a:endParaRPr>
          </a:p>
        </p:txBody>
      </p:sp>
      <p:grpSp>
        <p:nvGrpSpPr>
          <p:cNvPr id="8197" name="Group 9"/>
          <p:cNvGrpSpPr>
            <a:grpSpLocks/>
          </p:cNvGrpSpPr>
          <p:nvPr/>
        </p:nvGrpSpPr>
        <p:grpSpPr bwMode="auto">
          <a:xfrm>
            <a:off x="250825" y="1125538"/>
            <a:ext cx="8634413" cy="1943100"/>
            <a:chOff x="158" y="618"/>
            <a:chExt cx="5439" cy="1084"/>
          </a:xfrm>
        </p:grpSpPr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158" y="618"/>
              <a:ext cx="5439" cy="108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34A8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ru-RU" b="1">
                  <a:solidFill>
                    <a:srgbClr val="134A87"/>
                  </a:solidFill>
                  <a:latin typeface="Arial Black" pitchFamily="32" charset="0"/>
                </a:rPr>
                <a:t>Управление как процесс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134A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134A87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210" name="AutoShape 11"/>
            <p:cNvSpPr>
              <a:spLocks noChangeArrowheads="1"/>
            </p:cNvSpPr>
            <p:nvPr/>
          </p:nvSpPr>
          <p:spPr bwMode="auto">
            <a:xfrm>
              <a:off x="273" y="873"/>
              <a:ext cx="1084" cy="698"/>
            </a:xfrm>
            <a:prstGeom prst="roundRect">
              <a:avLst>
                <a:gd name="adj" fmla="val 16667"/>
              </a:avLst>
            </a:prstGeom>
            <a:noFill/>
            <a:ln w="38160" cap="sq">
              <a:solidFill>
                <a:srgbClr val="134A87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МЕТОДИСТ</a:t>
              </a:r>
            </a:p>
          </p:txBody>
        </p:sp>
        <p:sp>
          <p:nvSpPr>
            <p:cNvPr id="8211" name="AutoShape 12"/>
            <p:cNvSpPr>
              <a:spLocks noChangeArrowheads="1"/>
            </p:cNvSpPr>
            <p:nvPr/>
          </p:nvSpPr>
          <p:spPr bwMode="auto">
            <a:xfrm>
              <a:off x="1974" y="873"/>
              <a:ext cx="1810" cy="698"/>
            </a:xfrm>
            <a:prstGeom prst="roundRect">
              <a:avLst>
                <a:gd name="adj" fmla="val 16667"/>
              </a:avLst>
            </a:prstGeom>
            <a:noFill/>
            <a:ln w="38160" cap="sq">
              <a:solidFill>
                <a:srgbClr val="134A87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 </a:t>
              </a:r>
              <a:br>
                <a:rPr lang="ru-RU" sz="1400" b="1" i="1">
                  <a:solidFill>
                    <a:srgbClr val="134A87"/>
                  </a:solidFill>
                </a:rPr>
              </a:br>
              <a:r>
                <a:rPr lang="ru-RU" sz="1600" b="1" i="1">
                  <a:solidFill>
                    <a:srgbClr val="134A87"/>
                  </a:solidFill>
                </a:rPr>
                <a:t>МОЛОДОЙ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b="1" i="1">
                  <a:solidFill>
                    <a:srgbClr val="134A87"/>
                  </a:solidFill>
                </a:rPr>
                <a:t> (малоопытный)</a:t>
              </a:r>
              <a:br>
                <a:rPr lang="ru-RU" sz="1600" b="1" i="1">
                  <a:solidFill>
                    <a:srgbClr val="134A87"/>
                  </a:solidFill>
                </a:rPr>
              </a:br>
              <a:r>
                <a:rPr lang="ru-RU" sz="1600" b="1" i="1">
                  <a:solidFill>
                    <a:srgbClr val="134A87"/>
                  </a:solidFill>
                </a:rPr>
                <a:t>ПЕДАГОГ</a:t>
              </a:r>
            </a:p>
          </p:txBody>
        </p:sp>
        <p:sp>
          <p:nvSpPr>
            <p:cNvPr id="8212" name="AutoShape 13"/>
            <p:cNvSpPr>
              <a:spLocks noChangeArrowheads="1"/>
            </p:cNvSpPr>
            <p:nvPr/>
          </p:nvSpPr>
          <p:spPr bwMode="auto">
            <a:xfrm>
              <a:off x="4423" y="873"/>
              <a:ext cx="1061" cy="698"/>
            </a:xfrm>
            <a:prstGeom prst="roundRect">
              <a:avLst>
                <a:gd name="adj" fmla="val 16667"/>
              </a:avLst>
            </a:prstGeom>
            <a:noFill/>
            <a:ln w="38160" cap="sq">
              <a:solidFill>
                <a:srgbClr val="134A87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НАСТАВНИК</a:t>
              </a:r>
            </a:p>
          </p:txBody>
        </p:sp>
        <p:sp>
          <p:nvSpPr>
            <p:cNvPr id="8213" name="AutoShape 14"/>
            <p:cNvSpPr>
              <a:spLocks noChangeArrowheads="1"/>
            </p:cNvSpPr>
            <p:nvPr/>
          </p:nvSpPr>
          <p:spPr bwMode="auto">
            <a:xfrm rot="5400000">
              <a:off x="3953" y="998"/>
              <a:ext cx="305" cy="478"/>
            </a:xfrm>
            <a:prstGeom prst="downArrow">
              <a:avLst>
                <a:gd name="adj1" fmla="val 50000"/>
                <a:gd name="adj2" fmla="val 39180"/>
              </a:avLst>
            </a:prstGeom>
            <a:solidFill>
              <a:srgbClr val="FFFFFF"/>
            </a:solidFill>
            <a:ln w="38160" cap="sq">
              <a:solidFill>
                <a:srgbClr val="134A8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4" name="AutoShape 15"/>
            <p:cNvSpPr>
              <a:spLocks noChangeArrowheads="1"/>
            </p:cNvSpPr>
            <p:nvPr/>
          </p:nvSpPr>
          <p:spPr bwMode="auto">
            <a:xfrm rot="-5400000">
              <a:off x="1523" y="990"/>
              <a:ext cx="305" cy="478"/>
            </a:xfrm>
            <a:prstGeom prst="downArrow">
              <a:avLst>
                <a:gd name="adj1" fmla="val 50000"/>
                <a:gd name="adj2" fmla="val 39180"/>
              </a:avLst>
            </a:prstGeom>
            <a:solidFill>
              <a:srgbClr val="FFFFFF"/>
            </a:solidFill>
            <a:ln w="38160" cap="sq">
              <a:solidFill>
                <a:srgbClr val="134A8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198" name="Group 16"/>
          <p:cNvGrpSpPr>
            <a:grpSpLocks/>
          </p:cNvGrpSpPr>
          <p:nvPr/>
        </p:nvGrpSpPr>
        <p:grpSpPr bwMode="auto">
          <a:xfrm>
            <a:off x="1042988" y="2492375"/>
            <a:ext cx="7151687" cy="3136900"/>
            <a:chOff x="657" y="1570"/>
            <a:chExt cx="4505" cy="1976"/>
          </a:xfrm>
        </p:grpSpPr>
        <p:sp>
          <p:nvSpPr>
            <p:cNvPr id="8206" name="AutoShape 17"/>
            <p:cNvSpPr>
              <a:spLocks noChangeArrowheads="1"/>
            </p:cNvSpPr>
            <p:nvPr/>
          </p:nvSpPr>
          <p:spPr bwMode="auto">
            <a:xfrm>
              <a:off x="657" y="1570"/>
              <a:ext cx="308" cy="562"/>
            </a:xfrm>
            <a:prstGeom prst="upDownArrow">
              <a:avLst>
                <a:gd name="adj1" fmla="val 50000"/>
                <a:gd name="adj2" fmla="val 36325"/>
              </a:avLst>
            </a:prstGeom>
            <a:solidFill>
              <a:srgbClr val="134A87"/>
            </a:solidFill>
            <a:ln w="38160" cap="sq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7" name="AutoShape 18"/>
            <p:cNvSpPr>
              <a:spLocks noChangeArrowheads="1"/>
            </p:cNvSpPr>
            <p:nvPr/>
          </p:nvSpPr>
          <p:spPr bwMode="auto">
            <a:xfrm rot="10800000">
              <a:off x="2745" y="3111"/>
              <a:ext cx="305" cy="435"/>
            </a:xfrm>
            <a:prstGeom prst="downArrow">
              <a:avLst>
                <a:gd name="adj1" fmla="val 50000"/>
                <a:gd name="adj2" fmla="val 35656"/>
              </a:avLst>
            </a:prstGeom>
            <a:solidFill>
              <a:srgbClr val="134A87"/>
            </a:solidFill>
            <a:ln w="38160" cap="sq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AutoShape 19"/>
            <p:cNvSpPr>
              <a:spLocks noChangeArrowheads="1"/>
            </p:cNvSpPr>
            <p:nvPr/>
          </p:nvSpPr>
          <p:spPr bwMode="auto">
            <a:xfrm>
              <a:off x="4857" y="1572"/>
              <a:ext cx="305" cy="560"/>
            </a:xfrm>
            <a:prstGeom prst="downArrow">
              <a:avLst>
                <a:gd name="adj1" fmla="val 50000"/>
                <a:gd name="adj2" fmla="val 45902"/>
              </a:avLst>
            </a:prstGeom>
            <a:solidFill>
              <a:srgbClr val="134A87"/>
            </a:solidFill>
            <a:ln w="38160" cap="sq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9" name="Text Box 20"/>
          <p:cNvSpPr txBox="1">
            <a:spLocks noChangeArrowheads="1"/>
          </p:cNvSpPr>
          <p:nvPr/>
        </p:nvSpPr>
        <p:spPr bwMode="auto">
          <a:xfrm>
            <a:off x="0" y="6240463"/>
            <a:ext cx="8228013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200" name="Group 21"/>
          <p:cNvGrpSpPr>
            <a:grpSpLocks/>
          </p:cNvGrpSpPr>
          <p:nvPr/>
        </p:nvGrpSpPr>
        <p:grpSpPr bwMode="auto">
          <a:xfrm>
            <a:off x="250825" y="3500438"/>
            <a:ext cx="8636000" cy="1800225"/>
            <a:chOff x="158" y="2160"/>
            <a:chExt cx="5440" cy="941"/>
          </a:xfrm>
        </p:grpSpPr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>
              <a:off x="158" y="2160"/>
              <a:ext cx="5440" cy="9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ru-RU" b="1">
                  <a:solidFill>
                    <a:srgbClr val="134A87"/>
                  </a:solidFill>
                  <a:latin typeface="Arial Black" pitchFamily="32" charset="0"/>
                </a:rPr>
                <a:t>Сопровождение как процесс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 b="1">
                <a:solidFill>
                  <a:srgbClr val="134A87"/>
                </a:solidFill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202" name="AutoShape 23"/>
            <p:cNvSpPr>
              <a:spLocks noChangeArrowheads="1"/>
            </p:cNvSpPr>
            <p:nvPr/>
          </p:nvSpPr>
          <p:spPr bwMode="auto">
            <a:xfrm>
              <a:off x="4385" y="2531"/>
              <a:ext cx="1091" cy="4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Сопровождение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практикования</a:t>
              </a:r>
            </a:p>
          </p:txBody>
        </p:sp>
        <p:sp>
          <p:nvSpPr>
            <p:cNvPr id="8203" name="AutoShape 24"/>
            <p:cNvSpPr>
              <a:spLocks noChangeArrowheads="1"/>
            </p:cNvSpPr>
            <p:nvPr/>
          </p:nvSpPr>
          <p:spPr bwMode="auto">
            <a:xfrm>
              <a:off x="3058" y="2531"/>
              <a:ext cx="1072" cy="4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Проба 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педагогического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действия</a:t>
              </a:r>
            </a:p>
          </p:txBody>
        </p:sp>
        <p:sp>
          <p:nvSpPr>
            <p:cNvPr id="8204" name="AutoShape 25"/>
            <p:cNvSpPr>
              <a:spLocks noChangeArrowheads="1"/>
            </p:cNvSpPr>
            <p:nvPr/>
          </p:nvSpPr>
          <p:spPr bwMode="auto">
            <a:xfrm>
              <a:off x="1669" y="2531"/>
              <a:ext cx="1105" cy="4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Сопровождение 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реализации ИОП</a:t>
              </a:r>
            </a:p>
          </p:txBody>
        </p:sp>
        <p:sp>
          <p:nvSpPr>
            <p:cNvPr id="8205" name="AutoShape 26"/>
            <p:cNvSpPr>
              <a:spLocks noChangeArrowheads="1"/>
            </p:cNvSpPr>
            <p:nvPr/>
          </p:nvSpPr>
          <p:spPr bwMode="auto">
            <a:xfrm>
              <a:off x="277" y="2531"/>
              <a:ext cx="1105" cy="4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Сопровождение 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самоопределения </a:t>
              </a:r>
            </a:p>
            <a:p>
              <a:pPr algn="ctr" eaLnBrk="1" hangingPunct="1">
                <a:buClrTx/>
                <a:buSzPct val="95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 i="1">
                  <a:solidFill>
                    <a:srgbClr val="134A87"/>
                  </a:solidFill>
                </a:rPr>
                <a:t>педагогов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249238" y="152400"/>
            <a:ext cx="8640762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4617B"/>
                </a:solidFill>
                <a:latin typeface="Calibri" pitchFamily="32" charset="0"/>
              </a:rPr>
              <a:t>Мастерская проб педагогического действия как форма сопровождения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538288"/>
            <a:ext cx="8229600" cy="4786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66700" algn="ctr" eaLnBrk="1" hangingPunct="1">
              <a:spcBef>
                <a:spcPts val="600"/>
              </a:spcBef>
              <a:buClrTx/>
              <a:buSzPct val="95000"/>
              <a:buFontTx/>
              <a:buNone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r>
              <a:rPr lang="ru-RU" sz="2400">
                <a:solidFill>
                  <a:srgbClr val="000000"/>
                </a:solidFill>
                <a:latin typeface="Constantia" pitchFamily="16" charset="0"/>
              </a:rPr>
              <a:t>Проба неосвоенного действия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5181600" y="2209800"/>
            <a:ext cx="3124200" cy="1143000"/>
          </a:xfrm>
          <a:prstGeom prst="ellipse">
            <a:avLst/>
          </a:prstGeom>
          <a:solidFill>
            <a:srgbClr val="DBF5F9"/>
          </a:solidFill>
          <a:ln w="9360" cap="sq">
            <a:solidFill>
              <a:srgbClr val="DBF5F9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Проектирование 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124200" y="3657600"/>
            <a:ext cx="3352800" cy="1143000"/>
          </a:xfrm>
          <a:prstGeom prst="ellipse">
            <a:avLst/>
          </a:prstGeom>
          <a:solidFill>
            <a:srgbClr val="DBF5F9"/>
          </a:solidFill>
          <a:ln w="9360" cap="sq">
            <a:solidFill>
              <a:srgbClr val="DBF5F9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Осуществление пробы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609600" y="5181600"/>
            <a:ext cx="3429000" cy="1143000"/>
          </a:xfrm>
          <a:prstGeom prst="ellipse">
            <a:avLst/>
          </a:prstGeom>
          <a:solidFill>
            <a:srgbClr val="DBF5F9"/>
          </a:solidFill>
          <a:ln w="9360" cap="sq">
            <a:solidFill>
              <a:srgbClr val="DBF5F9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Рефлексия пробы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Effect">
                      <p:stCondLst>
                        <p:cond delay="indefinite"/>
                      </p:stCondLst>
                      <p:childTnLst>
                        <p:par>
                          <p:cTn id="11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Effect">
                      <p:stCondLst>
                        <p:cond delay="indefinite"/>
                      </p:stCondLst>
                      <p:childTnLst>
                        <p:par>
                          <p:cTn id="21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Effect">
                      <p:stCondLst>
                        <p:cond delay="indefinite"/>
                      </p:stCondLst>
                      <p:childTnLst>
                        <p:par>
                          <p:cTn id="2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704850"/>
            <a:ext cx="8229600" cy="102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4617B"/>
                </a:solidFill>
                <a:latin typeface="Calibri" pitchFamily="32" charset="0"/>
              </a:rPr>
              <a:t>Алгоритм работы  по составлению индивидуальных образовательных программ</a:t>
            </a:r>
            <a:br>
              <a:rPr lang="ru-RU" sz="2800" b="1">
                <a:solidFill>
                  <a:srgbClr val="04617B"/>
                </a:solidFill>
                <a:latin typeface="Calibri" pitchFamily="32" charset="0"/>
              </a:rPr>
            </a:br>
            <a:endParaRPr lang="ru-RU" sz="2800" b="1">
              <a:solidFill>
                <a:srgbClr val="04617B"/>
              </a:solidFill>
              <a:latin typeface="Calibri" pitchFamily="32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406525"/>
            <a:ext cx="8229600" cy="491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1. Восстановить реальную практику (профессиональную деятельность), схематизируя, обсуждая.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2. Выделить в этой деятельности достижения, проблемы, трудности.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(Что получается? Что не получается?).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3. Понять основания этих проблем, достижений.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(За счет чего получается? В чем причина неудач, неуспеха?).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4. Понять в каком образовании нуждаюсь?(Оформление ОЗ).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5. Озвучить деятельность ближайшего периода (дела, мероприятия).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6. Знания, умения, способы, средства необходимые для осуществления деятельности.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7. Что из необходимого знаю, умею, владею, что необходимо освоить.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8. Оформление ОЗ и программы деятельности.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4617B"/>
                </a:solidFill>
                <a:latin typeface="Calibri" pitchFamily="32" charset="0"/>
              </a:rPr>
              <a:t>9. Оформление ИОП.</a:t>
            </a:r>
          </a:p>
          <a:p>
            <a:pPr>
              <a:spcBef>
                <a:spcPts val="500"/>
              </a:spcBef>
              <a:buClrTx/>
              <a:buSzPct val="9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>
              <a:solidFill>
                <a:srgbClr val="04617B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704850"/>
            <a:ext cx="8229600" cy="63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4617B"/>
                </a:solidFill>
                <a:latin typeface="Calibri" pitchFamily="32" charset="0"/>
              </a:rPr>
              <a:t>Сопровождение профессионального образования </a:t>
            </a: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457200" y="1336675"/>
          <a:ext cx="8232775" cy="5526088"/>
        </p:xfrm>
        <a:graphic>
          <a:graphicData uri="http://schemas.openxmlformats.org/drawingml/2006/table">
            <a:tbl>
              <a:tblPr/>
              <a:tblGrid>
                <a:gridCol w="2057400"/>
                <a:gridCol w="2174875"/>
                <a:gridCol w="2295525"/>
                <a:gridCol w="1704975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Этапы сопровождения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Способы и формы сопровождения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Этапы  ПО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Результат 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Помощь в выборе направления профессионального движения (освоение новой технологии, совершенствование мастерства и т.п.)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Проблемные семинары, рефлексия.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Определение и выбор направления профессионального движения: быть сильным педагогом, освоить новую технологию и т.п.)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Самоопределение 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5589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Помощь в выработке образовательной программы: выделение проблем практики, в постановке образовательной задачи и программировании действий по её решению. 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Организация рефлексии, проблематизации, целеполагания, программирования  действий.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Рефлексивно-аналитические, проблемные семинары.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Самоопределение по поводу профессионального образования.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Оформление образовательного запроса, запроса на сопровождение.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Оснащение педагогов способами ПД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Разработческие и исследовательские семинары, педмастерские, тренинги, консультации.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Освоение новых видов деятельности, дидактические пробы. 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Становление профессиональных компетентностей, освоение новых видов ПД.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Организация практикования, экспертиза.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Рефлексия практики, стажировка, педмастерская, мастер-класс.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Практикование, сопровождение других педагогов.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cs typeface="Lucida Sans Unicode" charset="0"/>
                        </a:rPr>
                        <a:t>Профессиональная образованность, выход в инновационную практику.</a:t>
                      </a:r>
                    </a:p>
                  </a:txBody>
                  <a:tcPr marL="90000" marR="90000" marT="116855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Lucida Sans Unicode"/>
      </a:majorFont>
      <a:minorFont>
        <a:latin typeface="Constanti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Lucida Sans Unicode"/>
      </a:majorFont>
      <a:minorFont>
        <a:latin typeface="Constanti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Lucida Sans Unicode"/>
      </a:majorFont>
      <a:minorFont>
        <a:latin typeface="Constanti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Lucida Sans Unicode"/>
      </a:majorFont>
      <a:minorFont>
        <a:latin typeface="Constantia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538</Words>
  <Application>Microsoft Office PowerPoint</Application>
  <PresentationFormat>Экран (4:3)</PresentationFormat>
  <Paragraphs>99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Verdana</vt:lpstr>
      <vt:lpstr>Lucida Sans Unicode</vt:lpstr>
      <vt:lpstr>Times New Roman</vt:lpstr>
      <vt:lpstr>Calibri</vt:lpstr>
      <vt:lpstr>Constantia</vt:lpstr>
      <vt:lpstr>Arial</vt:lpstr>
      <vt:lpstr>Wingdings 2</vt:lpstr>
      <vt:lpstr>Arial Black</vt:lpstr>
      <vt:lpstr>Тема Office</vt:lpstr>
      <vt:lpstr>1_Тема Office</vt:lpstr>
      <vt:lpstr>2_Тема Office</vt:lpstr>
      <vt:lpstr>3_Тема Office</vt:lpstr>
      <vt:lpstr>Слайд 1</vt:lpstr>
      <vt:lpstr>Слайд 2</vt:lpstr>
      <vt:lpstr>Деятельность тьютора (наставника)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Демонстрационная версия</cp:lastModifiedBy>
  <cp:revision>52</cp:revision>
  <cp:lastPrinted>2019-11-29T01:36:28Z</cp:lastPrinted>
  <dcterms:created xsi:type="dcterms:W3CDTF">1601-01-01T00:00:00Z</dcterms:created>
  <dcterms:modified xsi:type="dcterms:W3CDTF">2020-01-09T08:32:35Z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